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73" r:id="rId4"/>
  </p:sldMasterIdLst>
  <p:notesMasterIdLst>
    <p:notesMasterId r:id="rId26"/>
  </p:notesMasterIdLst>
  <p:sldIdLst>
    <p:sldId id="322" r:id="rId5"/>
    <p:sldId id="318" r:id="rId6"/>
    <p:sldId id="338" r:id="rId7"/>
    <p:sldId id="339" r:id="rId8"/>
    <p:sldId id="340" r:id="rId9"/>
    <p:sldId id="351" r:id="rId10"/>
    <p:sldId id="341" r:id="rId11"/>
    <p:sldId id="342" r:id="rId12"/>
    <p:sldId id="343" r:id="rId13"/>
    <p:sldId id="352" r:id="rId14"/>
    <p:sldId id="344" r:id="rId15"/>
    <p:sldId id="345" r:id="rId16"/>
    <p:sldId id="346" r:id="rId17"/>
    <p:sldId id="347" r:id="rId18"/>
    <p:sldId id="353" r:id="rId19"/>
    <p:sldId id="354" r:id="rId20"/>
    <p:sldId id="355" r:id="rId21"/>
    <p:sldId id="356" r:id="rId22"/>
    <p:sldId id="357" r:id="rId23"/>
    <p:sldId id="358" r:id="rId24"/>
    <p:sldId id="33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>
        <p:scale>
          <a:sx n="88" d="100"/>
          <a:sy n="88" d="100"/>
        </p:scale>
        <p:origin x="8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25-08-2020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71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184DA70-C731-4C70-880D-CCD4705E623C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2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104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746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624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3190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0649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096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877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314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0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6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9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4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8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3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6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8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D6E202-B606-4609-B914-27C9371A1F6D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4" r:id="rId1"/>
    <p:sldLayoutId id="2147484275" r:id="rId2"/>
    <p:sldLayoutId id="2147484276" r:id="rId3"/>
    <p:sldLayoutId id="2147484277" r:id="rId4"/>
    <p:sldLayoutId id="2147484278" r:id="rId5"/>
    <p:sldLayoutId id="2147484279" r:id="rId6"/>
    <p:sldLayoutId id="2147484280" r:id="rId7"/>
    <p:sldLayoutId id="2147484281" r:id="rId8"/>
    <p:sldLayoutId id="2147484282" r:id="rId9"/>
    <p:sldLayoutId id="2147484283" r:id="rId10"/>
    <p:sldLayoutId id="2147484284" r:id="rId11"/>
    <p:sldLayoutId id="2147484285" r:id="rId12"/>
    <p:sldLayoutId id="2147484286" r:id="rId13"/>
    <p:sldLayoutId id="2147484287" r:id="rId14"/>
    <p:sldLayoutId id="2147484288" r:id="rId15"/>
    <p:sldLayoutId id="2147484289" r:id="rId16"/>
    <p:sldLayoutId id="214748429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895725" y="900113"/>
            <a:ext cx="8296275" cy="1425575"/>
          </a:xfrm>
        </p:spPr>
        <p:txBody>
          <a:bodyPr>
            <a:normAutofit/>
          </a:bodyPr>
          <a:lstStyle/>
          <a:p>
            <a:r>
              <a:rPr lang="en-IN" dirty="0"/>
              <a:t>	</a:t>
            </a:r>
            <a:r>
              <a:rPr lang="en-IN" sz="4800" dirty="0">
                <a:solidFill>
                  <a:schemeClr val="accent6">
                    <a:lumMod val="50000"/>
                  </a:schemeClr>
                </a:solidFill>
              </a:rPr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5716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E93F95-71D2-418F-8D3F-1CFAF8F3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799" y="478971"/>
            <a:ext cx="10544629" cy="1066193"/>
          </a:xfrm>
        </p:spPr>
        <p:txBody>
          <a:bodyPr/>
          <a:lstStyle/>
          <a:p>
            <a:r>
              <a:rPr lang="en-IN" sz="4000" dirty="0">
                <a:latin typeface="Arial Black" panose="020B0A04020102020204" pitchFamily="34" charset="0"/>
              </a:rPr>
              <a:t>NEGATIVE  IMPLICATIONS OF TRIPS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C0C07-9084-410A-B189-14CFCBD2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914" y="2358571"/>
            <a:ext cx="9506857" cy="2554515"/>
          </a:xfrm>
        </p:spPr>
        <p:txBody>
          <a:bodyPr/>
          <a:lstStyle/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1. It Favourable to developed countries   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2.  Trips agreement relating to </a:t>
            </a:r>
            <a:r>
              <a:rPr lang="en-IN" dirty="0" err="1">
                <a:solidFill>
                  <a:srgbClr val="7030A0"/>
                </a:solidFill>
                <a:latin typeface="Arial Black" panose="020B0A04020102020204" pitchFamily="34" charset="0"/>
              </a:rPr>
              <a:t>agri</a:t>
            </a:r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 is favourable to developed countries. .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3. TRIPS It permits developing nations to generic version of patented pharma products.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4. TRIPS  Permits GIS ( Geographic indication Status)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506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9A0EA-4C53-4B8A-A4A9-D25C3438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25" y="609601"/>
            <a:ext cx="11145904" cy="1480456"/>
          </a:xfrm>
        </p:spPr>
        <p:txBody>
          <a:bodyPr/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TRADE RELATED INVESTMENT MEASURES </a:t>
            </a:r>
            <a:r>
              <a:rPr lang="en-IN" sz="4000" dirty="0">
                <a:latin typeface="Arial Black" panose="020B0A04020102020204" pitchFamily="34" charset="0"/>
              </a:rPr>
              <a:t> TRIMS  </a:t>
            </a:r>
          </a:p>
        </p:txBody>
      </p:sp>
      <p:pic>
        <p:nvPicPr>
          <p:cNvPr id="4100" name="Picture 4" descr="Finance :: New agreement trims roaming prices :: Europost">
            <a:extLst>
              <a:ext uri="{FF2B5EF4-FFF2-40B4-BE49-F238E27FC236}">
                <a16:creationId xmlns:a16="http://schemas.microsoft.com/office/drawing/2014/main" id="{6288E8B3-2F7F-487A-81BA-14CED66B5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53" y="2656114"/>
            <a:ext cx="4295162" cy="34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upee trims gains, still up three paise vs USD in late morning">
            <a:extLst>
              <a:ext uri="{FF2B5EF4-FFF2-40B4-BE49-F238E27FC236}">
                <a16:creationId xmlns:a16="http://schemas.microsoft.com/office/drawing/2014/main" id="{98760352-E236-417F-BC99-0FEB000C5E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8058"/>
            <a:ext cx="5384800" cy="360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793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687996-6D49-4405-94F7-903EAA8C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POSITIVE IMPACT OF TRIMS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5B8AD-4507-4ACB-8E37-85BEFB4C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984500"/>
          </a:xfrm>
        </p:spPr>
        <p:txBody>
          <a:bodyPr>
            <a:normAutofit/>
          </a:bodyPr>
          <a:lstStyle/>
          <a:p>
            <a:r>
              <a:rPr lang="en-IN" dirty="0">
                <a:latin typeface="Arial Black" panose="020B0A04020102020204" pitchFamily="34" charset="0"/>
              </a:rPr>
              <a:t>1. </a:t>
            </a:r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Free flow of FDI from developed nations to developing nations.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2. It helps in technology upgradation 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3.  It encourages competition between domestic and foreign companies. 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4. It provides wide scope to MNCs </a:t>
            </a:r>
            <a:endParaRPr lang="en-IN" dirty="0">
              <a:latin typeface="Arial Black" panose="020B0A040201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983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8C81A1-6845-466C-A104-0896D66E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dirty="0">
                <a:latin typeface="Arial Black" panose="020B0A04020102020204" pitchFamily="34" charset="0"/>
              </a:rPr>
              <a:t>NEGATIVE IMPACT OF TRIMPS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D79C5-9ECD-4EB4-A2D3-0C719B016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</a:t>
            </a:r>
            <a:r>
              <a:rPr lang="en-IN" sz="1600" dirty="0">
                <a:solidFill>
                  <a:srgbClr val="7030A0"/>
                </a:solidFill>
                <a:latin typeface="Arial Black" panose="020B0A04020102020204" pitchFamily="34" charset="0"/>
              </a:rPr>
              <a:t>. It allows interference of developed countries into developing countries’ economic policies.</a:t>
            </a:r>
          </a:p>
          <a:p>
            <a:r>
              <a:rPr lang="en-IN" sz="1600" dirty="0">
                <a:solidFill>
                  <a:srgbClr val="7030A0"/>
                </a:solidFill>
                <a:latin typeface="Arial Black" panose="020B0A04020102020204" pitchFamily="34" charset="0"/>
              </a:rPr>
              <a:t>2. The problems of developing countries are not address properly.</a:t>
            </a:r>
          </a:p>
          <a:p>
            <a:r>
              <a:rPr lang="en-IN" sz="1600" dirty="0">
                <a:solidFill>
                  <a:srgbClr val="7030A0"/>
                </a:solidFill>
                <a:latin typeface="Arial Black" panose="020B0A04020102020204" pitchFamily="34" charset="0"/>
              </a:rPr>
              <a:t>3. Inflow of FDI from developed nation is made liberal but are not so favourable to developing countries. </a:t>
            </a:r>
          </a:p>
          <a:p>
            <a:r>
              <a:rPr lang="en-IN" sz="1600" dirty="0">
                <a:solidFill>
                  <a:srgbClr val="7030A0"/>
                </a:solidFill>
                <a:latin typeface="Arial Black" panose="020B0A04020102020204" pitchFamily="34" charset="0"/>
              </a:rPr>
              <a:t>4. It provides scope to MNCs to start production, marketing profitable to them.  </a:t>
            </a:r>
          </a:p>
        </p:txBody>
      </p:sp>
    </p:spTree>
    <p:extLst>
      <p:ext uri="{BB962C8B-B14F-4D97-AF65-F5344CB8AC3E}">
        <p14:creationId xmlns:p14="http://schemas.microsoft.com/office/powerpoint/2010/main" val="306455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58" y="529771"/>
            <a:ext cx="10922000" cy="1770743"/>
          </a:xfrm>
        </p:spPr>
        <p:txBody>
          <a:bodyPr/>
          <a:lstStyle/>
          <a:p>
            <a:pPr algn="ctr"/>
            <a:r>
              <a:rPr lang="en-IN" dirty="0">
                <a:latin typeface="Arial Black" panose="020B0A04020102020204" pitchFamily="34" charset="0"/>
              </a:rPr>
              <a:t>GENERAL AGREEMENT ON TRADE IN SERVICES</a:t>
            </a:r>
            <a:br>
              <a:rPr lang="en-IN" dirty="0">
                <a:latin typeface="Arial Black" panose="020B0A04020102020204" pitchFamily="34" charset="0"/>
              </a:rPr>
            </a:br>
            <a:r>
              <a:rPr lang="en-IN" dirty="0">
                <a:latin typeface="Arial Black" panose="020B0A04020102020204" pitchFamily="34" charset="0"/>
              </a:rPr>
              <a:t>GATS  </a:t>
            </a:r>
          </a:p>
        </p:txBody>
      </p:sp>
      <p:pic>
        <p:nvPicPr>
          <p:cNvPr id="5122" name="Picture 2" descr="Gats General Agreement On Trade Services Stock Vector (Royalty ...">
            <a:extLst>
              <a:ext uri="{FF2B5EF4-FFF2-40B4-BE49-F238E27FC236}">
                <a16:creationId xmlns:a16="http://schemas.microsoft.com/office/drawing/2014/main" id="{7D29328F-AF81-45FF-B919-C9B035B732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71" y="2300515"/>
            <a:ext cx="9042399" cy="354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10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914" y="478971"/>
            <a:ext cx="10762343" cy="1770743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POSITIVE IMPACT OF GATS 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Arial Black" panose="020B0A04020102020204" pitchFamily="34" charset="0"/>
              </a:rPr>
              <a:t>1. </a:t>
            </a:r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Global trade in services will increase </a:t>
            </a:r>
          </a:p>
          <a:p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2. Expansion of service sector in national and international trade </a:t>
            </a:r>
          </a:p>
          <a:p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3. Developing countries are benefited due to opening up of service sector </a:t>
            </a:r>
          </a:p>
        </p:txBody>
      </p:sp>
    </p:spTree>
    <p:extLst>
      <p:ext uri="{BB962C8B-B14F-4D97-AF65-F5344CB8AC3E}">
        <p14:creationId xmlns:p14="http://schemas.microsoft.com/office/powerpoint/2010/main" val="1740472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914" y="478971"/>
            <a:ext cx="10762343" cy="1770743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NEGATIVE IMPACT OF GATS 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>
              <a:latin typeface="Arial Black" panose="020B0A04020102020204" pitchFamily="34" charset="0"/>
            </a:endParaRPr>
          </a:p>
          <a:p>
            <a:r>
              <a:rPr lang="en-IN" b="1" dirty="0">
                <a:latin typeface="Arial Black" panose="020B0A04020102020204" pitchFamily="34" charset="0"/>
              </a:rPr>
              <a:t>1. </a:t>
            </a:r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It creates competition between domestic and foreign firms.</a:t>
            </a:r>
          </a:p>
          <a:p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2. There is outflow of foreign exchange form developing nations  </a:t>
            </a:r>
          </a:p>
          <a:p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3. Impact of GATS is unfavourable to developing nations. </a:t>
            </a:r>
          </a:p>
          <a:p>
            <a:endParaRPr lang="en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461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914" y="478971"/>
            <a:ext cx="10762343" cy="1770743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AGREEMENT OF AGRICULTURE </a:t>
            </a:r>
            <a:br>
              <a:rPr lang="en-IN" sz="4000" dirty="0">
                <a:latin typeface="Arial Black" panose="020B0A04020102020204" pitchFamily="34" charset="0"/>
              </a:rPr>
            </a:br>
            <a:r>
              <a:rPr lang="en-IN" sz="4000" dirty="0">
                <a:latin typeface="Arial Black" panose="020B0A04020102020204" pitchFamily="34" charset="0"/>
              </a:rPr>
              <a:t>AOA 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>
              <a:latin typeface="Arial Black" panose="020B0A04020102020204" pitchFamily="34" charset="0"/>
            </a:endParaRPr>
          </a:p>
          <a:p>
            <a:endParaRPr lang="en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6146" name="Picture 2" descr="Food subsidies still haunt India at WTO - The Hindu BusinessLine">
            <a:extLst>
              <a:ext uri="{FF2B5EF4-FFF2-40B4-BE49-F238E27FC236}">
                <a16:creationId xmlns:a16="http://schemas.microsoft.com/office/drawing/2014/main" id="{8F2C8344-FBF2-4C8D-812B-0C9620817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4" y="2373086"/>
            <a:ext cx="9767046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52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POSITIVE IMPACT OF AOA 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Arial Black" panose="020B0A04020102020204" pitchFamily="34" charset="0"/>
              </a:rPr>
              <a:t>1. </a:t>
            </a:r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Encouragement to global trade in commodities</a:t>
            </a:r>
          </a:p>
          <a:p>
            <a:r>
              <a:rPr lang="en-IN" b="1" dirty="0">
                <a:solidFill>
                  <a:srgbClr val="7030A0"/>
                </a:solidFill>
                <a:latin typeface="Arial Black" panose="020B0A04020102020204" pitchFamily="34" charset="0"/>
              </a:rPr>
              <a:t>2. Developed countries were able to export produce to developing nations. </a:t>
            </a:r>
          </a:p>
          <a:p>
            <a:endParaRPr lang="en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834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NEGATIVE IMPACT OF AOA 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2603500"/>
            <a:ext cx="9436327" cy="3416300"/>
          </a:xfrm>
        </p:spPr>
        <p:txBody>
          <a:bodyPr/>
          <a:lstStyle/>
          <a:p>
            <a:r>
              <a:rPr lang="en-IN" b="1" dirty="0">
                <a:latin typeface="Arial Black" panose="020B0A04020102020204" pitchFamily="34" charset="0"/>
              </a:rPr>
              <a:t>1. </a:t>
            </a: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Developing countries could not export their agricultural products. </a:t>
            </a:r>
          </a:p>
          <a:p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2. Developed countries failed to open up their market in the agricultural sector  to developing countries.</a:t>
            </a:r>
          </a:p>
          <a:p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3. Export of agricultural commodities are not increasing from developing countries as expected. </a:t>
            </a:r>
          </a:p>
          <a:p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4. Limited benefits to Brazil, India and China but not all developing countries.  </a:t>
            </a:r>
          </a:p>
          <a:p>
            <a:endParaRPr lang="en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8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416966"/>
            <a:ext cx="11321143" cy="1484405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WTO – WORLD TRADE ORGANISATION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765545"/>
            <a:ext cx="12472599" cy="163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Image result for wto logo">
            <a:extLst>
              <a:ext uri="{FF2B5EF4-FFF2-40B4-BE49-F238E27FC236}">
                <a16:creationId xmlns:a16="http://schemas.microsoft.com/office/drawing/2014/main" id="{29F97D0C-EA9E-48D7-AF20-834AB06D2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143" y="2751538"/>
            <a:ext cx="5377543" cy="376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FD3281-3D66-4E33-AD51-F94CF780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9490"/>
          </a:xfrm>
        </p:spPr>
        <p:txBody>
          <a:bodyPr/>
          <a:lstStyle/>
          <a:p>
            <a:pPr algn="ctr"/>
            <a:r>
              <a:rPr lang="en-IN" sz="3200" dirty="0">
                <a:latin typeface="Arial Black" panose="020B0A04020102020204" pitchFamily="34" charset="0"/>
              </a:rPr>
              <a:t>TRADE FACILITATION AGREEMENT (TFA 2013)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C0DB6B-26CB-4571-AE5B-8DAA833C6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2603500"/>
            <a:ext cx="9436327" cy="3416300"/>
          </a:xfrm>
        </p:spPr>
        <p:txBody>
          <a:bodyPr/>
          <a:lstStyle/>
          <a:p>
            <a:pPr>
              <a:buAutoNum type="arabicPeriod"/>
            </a:pP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Most latest agreement on approval of WTO </a:t>
            </a:r>
          </a:p>
          <a:p>
            <a:pPr>
              <a:buAutoNum type="arabicPeriod"/>
            </a:pP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Its waiting for 2/3 of majority of members  agree to it </a:t>
            </a:r>
          </a:p>
          <a:p>
            <a:pPr>
              <a:buAutoNum type="arabicPeriod"/>
            </a:pP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Some Countries have accepted it.</a:t>
            </a:r>
          </a:p>
          <a:p>
            <a:pPr>
              <a:buAutoNum type="arabicPeriod"/>
            </a:pP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 India is the 76</a:t>
            </a:r>
            <a:r>
              <a:rPr lang="en-IN" sz="1600" b="1" baseline="30000" dirty="0">
                <a:solidFill>
                  <a:srgbClr val="7030A0"/>
                </a:solidFill>
                <a:latin typeface="Arial Black" panose="020B0A04020102020204" pitchFamily="34" charset="0"/>
              </a:rPr>
              <a:t>th</a:t>
            </a:r>
            <a:r>
              <a:rPr lang="en-IN" sz="1600" b="1" dirty="0">
                <a:solidFill>
                  <a:srgbClr val="7030A0"/>
                </a:solidFill>
                <a:latin typeface="Arial Black" panose="020B0A04020102020204" pitchFamily="34" charset="0"/>
              </a:rPr>
              <a:t> Country to accepted FTA  </a:t>
            </a:r>
          </a:p>
          <a:p>
            <a:endParaRPr lang="en-IN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88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EA3AA-2F0F-4487-8F2F-AE6AA65F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16513" y="-662461"/>
            <a:ext cx="22384362" cy="3428014"/>
          </a:xfrm>
        </p:spPr>
        <p:txBody>
          <a:bodyPr>
            <a:normAutofit/>
          </a:bodyPr>
          <a:lstStyle/>
          <a:p>
            <a:r>
              <a:rPr lang="en-IN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endParaRPr lang="en-IN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47503" y="2075528"/>
            <a:ext cx="18389337" cy="49348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indent="-1371600" algn="just">
              <a:buAutoNum type="arabicPeriod" startAt="4"/>
            </a:pPr>
            <a:endParaRPr lang="en-IN" sz="1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IN" sz="1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 </a:t>
            </a:r>
          </a:p>
          <a:p>
            <a:pPr marL="0" indent="0" algn="just">
              <a:buNone/>
            </a:pPr>
            <a:r>
              <a:rPr lang="en-IN" sz="1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endParaRPr lang="en-IN" sz="1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1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1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2800" dirty="0">
              <a:effectLst/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Best 70] Thank You Message For Birthday Wishes in Hindi 2020 Marathi">
            <a:extLst>
              <a:ext uri="{FF2B5EF4-FFF2-40B4-BE49-F238E27FC236}">
                <a16:creationId xmlns:a16="http://schemas.microsoft.com/office/drawing/2014/main" id="{02ED121E-9B99-4D8D-99AA-AB8EB36D1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66" y="570586"/>
            <a:ext cx="7291668" cy="550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4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C58E-0790-4E38-894A-1C1556EC9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WHAT IS WTO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08475-A66E-41B2-BF7C-EE15B1C7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603500"/>
            <a:ext cx="10697029" cy="34163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18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The World Trade Organization (WTO) is the international body dealing with the rules of trade between nations. </a:t>
            </a:r>
          </a:p>
          <a:p>
            <a:pPr marL="45720" indent="0">
              <a:buNone/>
            </a:pPr>
            <a:r>
              <a:rPr lang="en-IN" sz="18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The General Agreement On Tariff and Trade ( The GATT) was transformed into a World Trade Organization (WTO) with effect from January 1995. </a:t>
            </a:r>
          </a:p>
          <a:p>
            <a:pPr marL="45720" indent="0">
              <a:buNone/>
            </a:pPr>
            <a:r>
              <a:rPr lang="en-IN" sz="18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India is one of the founder members of WTO . </a:t>
            </a:r>
          </a:p>
          <a:p>
            <a:pPr marL="45720" indent="0">
              <a:buNone/>
            </a:pPr>
            <a:r>
              <a:rPr lang="en-IN" sz="18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The WTO began life on 1 January 1995, but its trading system is half a century older. </a:t>
            </a:r>
          </a:p>
          <a:p>
            <a:pPr marL="45720" indent="0">
              <a:buNone/>
            </a:pPr>
            <a:r>
              <a:rPr lang="en-IN" sz="18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The WTO is a forum for negotiating and formalizing agreements between nations, as well as resolving disputes.  </a:t>
            </a:r>
            <a:endParaRPr lang="en-IN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1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6ED079-64D7-4236-8D24-2E7B0F2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solidFill>
                  <a:schemeClr val="bg1"/>
                </a:solidFill>
                <a:latin typeface="Arial Black" panose="020B0A04020102020204" pitchFamily="34" charset="0"/>
              </a:rPr>
              <a:t>OBJECTIVES OF WTO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B7E3B-E3BB-422E-BDC7-2DEF981A3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387600"/>
            <a:ext cx="10457543" cy="4397829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Trade, trade without discrimination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Growth of less developing countries and better share of growth of international trade.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 and preservation of environment.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Optimum resources of world resources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Raising living standards of people of member countries.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Enlargement of production and trade in goods and services.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 of full employment situation.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Settlement of trade disputes among member countries through consultation and disputes settlement procedures.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IN" sz="1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2764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FUNCTIONS OF WTO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6" y="2409371"/>
            <a:ext cx="10929257" cy="4259943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promote trade without discrimination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administer and implement the trade agreement signed under Uruguay Round Negotiations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act as a forum for multilateral trade negotiations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resolve trade disputes that can not be solved through bilateral talks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implement tariff cuts and reduction of non-tariff barriers by member countries.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26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cooperate with other international institutions involved in global economic policy making.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83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27B079-F0AC-4C14-8F9B-92B0A952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FUNCTIONS OF WTO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58BC1-45A1-4CF7-BF0A-B24022C39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6" y="2409371"/>
            <a:ext cx="10929257" cy="425994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IN" sz="18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 monitor the developments in the world economy.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To provide consultancy services to member countries.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To examine foreign trade policies of member countries and to see that such policies are as per the guidelines of WTO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To collect trade statistic of member countries.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To assist developing countries in implementing Uruguay agreement through Development Division</a:t>
            </a: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sz="1700" dirty="0"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 To act as a watchdog of international trade and to regularly examine trade policies 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312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11BCFF-43F4-44A8-9905-16B7C109A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WTO -AGREEMENTS </a:t>
            </a:r>
          </a:p>
        </p:txBody>
      </p:sp>
      <p:pic>
        <p:nvPicPr>
          <p:cNvPr id="2052" name="Picture 4" descr="India keeps off 75-member WTO e-comm agreement talks - The Hindu ...">
            <a:extLst>
              <a:ext uri="{FF2B5EF4-FFF2-40B4-BE49-F238E27FC236}">
                <a16:creationId xmlns:a16="http://schemas.microsoft.com/office/drawing/2014/main" id="{798A998C-E419-46E7-B541-CB35442759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970" y="2322286"/>
            <a:ext cx="9731829" cy="444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2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D74997-BF1F-47F0-B3BA-D6D471FA5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587830"/>
            <a:ext cx="10508341" cy="1335314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</a:rPr>
              <a:t>TRADE REALTED PROPERTY RIGHTS</a:t>
            </a:r>
            <a:br>
              <a:rPr lang="en-IN" sz="4000" dirty="0">
                <a:latin typeface="Arial Black" panose="020B0A04020102020204" pitchFamily="34" charset="0"/>
              </a:rPr>
            </a:br>
            <a:r>
              <a:rPr lang="en-IN" sz="4000" dirty="0">
                <a:latin typeface="Arial Black" panose="020B0A04020102020204" pitchFamily="34" charset="0"/>
              </a:rPr>
              <a:t>  TRIPS  </a:t>
            </a:r>
          </a:p>
        </p:txBody>
      </p:sp>
      <p:pic>
        <p:nvPicPr>
          <p:cNvPr id="3074" name="Picture 2" descr="What is Trade Related Aspects of Intellectual Property Rights (TRIPS)?">
            <a:extLst>
              <a:ext uri="{FF2B5EF4-FFF2-40B4-BE49-F238E27FC236}">
                <a16:creationId xmlns:a16="http://schemas.microsoft.com/office/drawing/2014/main" id="{60D024D6-8EC7-493C-BEF1-98756A7884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2365830"/>
            <a:ext cx="12242800" cy="457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439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E93F95-71D2-418F-8D3F-1CFAF8F3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799" y="478971"/>
            <a:ext cx="10544629" cy="1066193"/>
          </a:xfrm>
        </p:spPr>
        <p:txBody>
          <a:bodyPr/>
          <a:lstStyle/>
          <a:p>
            <a:r>
              <a:rPr lang="en-IN" sz="4000" dirty="0">
                <a:latin typeface="Arial Black" panose="020B0A04020102020204" pitchFamily="34" charset="0"/>
              </a:rPr>
              <a:t>POSITIVE IMPLICATIONS OF TRIPS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C0C07-9084-410A-B189-14CFCBD2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914" y="2358571"/>
            <a:ext cx="9506857" cy="2554515"/>
          </a:xfrm>
        </p:spPr>
        <p:txBody>
          <a:bodyPr/>
          <a:lstStyle/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1. It gives protection to patented products  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2. Encourages R &amp; D activities.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3. It permits developing nations to generic version of patented pharma products.</a:t>
            </a:r>
          </a:p>
          <a:p>
            <a:r>
              <a:rPr lang="en-IN" dirty="0">
                <a:solidFill>
                  <a:srgbClr val="7030A0"/>
                </a:solidFill>
                <a:latin typeface="Arial Black" panose="020B0A04020102020204" pitchFamily="34" charset="0"/>
              </a:rPr>
              <a:t>4. TRIPS  Permits GIS ( Geographic indication Status)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7909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585</TotalTime>
  <Words>798</Words>
  <Application>Microsoft Office PowerPoint</Application>
  <PresentationFormat>Widescreen</PresentationFormat>
  <Paragraphs>92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Century Gothic</vt:lpstr>
      <vt:lpstr>Times New Roman</vt:lpstr>
      <vt:lpstr>Wingdings 3</vt:lpstr>
      <vt:lpstr>Ion Boardroom</vt:lpstr>
      <vt:lpstr> EXPORT MARKETING </vt:lpstr>
      <vt:lpstr>WTO – WORLD TRADE ORGANISATION </vt:lpstr>
      <vt:lpstr>WHAT IS WTO </vt:lpstr>
      <vt:lpstr>OBJECTIVES OF WTO </vt:lpstr>
      <vt:lpstr>FUNCTIONS OF WTO </vt:lpstr>
      <vt:lpstr>FUNCTIONS OF WTO </vt:lpstr>
      <vt:lpstr>WTO -AGREEMENTS </vt:lpstr>
      <vt:lpstr>TRADE REALTED PROPERTY RIGHTS   TRIPS  </vt:lpstr>
      <vt:lpstr>POSITIVE IMPLICATIONS OF TRIPS </vt:lpstr>
      <vt:lpstr>NEGATIVE  IMPLICATIONS OF TRIPS </vt:lpstr>
      <vt:lpstr>TRADE RELATED INVESTMENT MEASURES  TRIMS  </vt:lpstr>
      <vt:lpstr>POSITIVE IMPACT OF TRIMS </vt:lpstr>
      <vt:lpstr>NEGATIVE IMPACT OF TRIMPS </vt:lpstr>
      <vt:lpstr>GENERAL AGREEMENT ON TRADE IN SERVICES GATS  </vt:lpstr>
      <vt:lpstr>POSITIVE IMPACT OF GATS   </vt:lpstr>
      <vt:lpstr>NEGATIVE IMPACT OF GATS   </vt:lpstr>
      <vt:lpstr>AGREEMENT OF AGRICULTURE  AOA   </vt:lpstr>
      <vt:lpstr>POSITIVE IMPACT OF AOA   </vt:lpstr>
      <vt:lpstr>NEGATIVE IMPACT OF AOA   </vt:lpstr>
      <vt:lpstr>TRADE FACILITATION AGREEMENT (TFA 2013)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66</cp:revision>
  <dcterms:created xsi:type="dcterms:W3CDTF">2020-07-21T06:59:49Z</dcterms:created>
  <dcterms:modified xsi:type="dcterms:W3CDTF">2020-08-25T06:06:06Z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